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2" r:id="rId6"/>
    <p:sldId id="261" r:id="rId7"/>
    <p:sldId id="258" r:id="rId8"/>
    <p:sldId id="259" r:id="rId9"/>
    <p:sldId id="267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B5DC-CBEB-4BA5-A646-B184D44666B5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5946-0672-4B00-8B9B-01E8A7F48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31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B5DC-CBEB-4BA5-A646-B184D44666B5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5946-0672-4B00-8B9B-01E8A7F48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06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B5DC-CBEB-4BA5-A646-B184D44666B5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5946-0672-4B00-8B9B-01E8A7F48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67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B5DC-CBEB-4BA5-A646-B184D44666B5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5946-0672-4B00-8B9B-01E8A7F48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69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B5DC-CBEB-4BA5-A646-B184D44666B5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5946-0672-4B00-8B9B-01E8A7F48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14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B5DC-CBEB-4BA5-A646-B184D44666B5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5946-0672-4B00-8B9B-01E8A7F48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131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B5DC-CBEB-4BA5-A646-B184D44666B5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5946-0672-4B00-8B9B-01E8A7F48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100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B5DC-CBEB-4BA5-A646-B184D44666B5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5946-0672-4B00-8B9B-01E8A7F48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585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B5DC-CBEB-4BA5-A646-B184D44666B5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5946-0672-4B00-8B9B-01E8A7F48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907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B5DC-CBEB-4BA5-A646-B184D44666B5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5946-0672-4B00-8B9B-01E8A7F48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869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B5DC-CBEB-4BA5-A646-B184D44666B5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5946-0672-4B00-8B9B-01E8A7F48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117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2B5DC-CBEB-4BA5-A646-B184D44666B5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C5946-0672-4B00-8B9B-01E8A7F48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909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get.wallhere.com/photo/sunlight-nature-grass-sky-field-wind-horizon-atmosphere-cloud-grassland-meadow-plain-2560x1600-px-prairie-atmospheric-phenomenon-computer-wallpaper-meteorological-phenomenon-General-5372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509" y="124690"/>
            <a:ext cx="9144000" cy="1533308"/>
          </a:xfrm>
          <a:solidFill>
            <a:schemeClr val="accent1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ru-RU" sz="2800" b="1" dirty="0"/>
              <a:t>Муниципальное  казённое учреждение дополнительного образования «Центр дополнительного образования детей п. Ола»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1911926"/>
            <a:ext cx="10224655" cy="4946073"/>
          </a:xfrm>
        </p:spPr>
        <p:txBody>
          <a:bodyPr>
            <a:normAutofit/>
          </a:bodyPr>
          <a:lstStyle/>
          <a:p>
            <a:r>
              <a:rPr lang="ru-RU" sz="2800" b="1" dirty="0"/>
              <a:t>Дополнительная общеобразовательная </a:t>
            </a:r>
          </a:p>
          <a:p>
            <a:r>
              <a:rPr lang="ru-RU" sz="2800" b="1" smtClean="0"/>
              <a:t>общер</a:t>
            </a:r>
            <a:r>
              <a:rPr lang="ru-RU" sz="2800" b="1" smtClean="0"/>
              <a:t>азвивающая </a:t>
            </a:r>
            <a:r>
              <a:rPr lang="ru-RU" sz="2800" b="1" dirty="0"/>
              <a:t>программа</a:t>
            </a:r>
          </a:p>
          <a:p>
            <a:r>
              <a:rPr lang="ru-RU" sz="2800" b="1" dirty="0" smtClean="0"/>
              <a:t>«Школа </a:t>
            </a:r>
            <a:r>
              <a:rPr lang="ru-RU" sz="2800" b="1" dirty="0"/>
              <a:t>Р</a:t>
            </a:r>
            <a:r>
              <a:rPr lang="ru-RU" sz="2800" b="1" dirty="0" smtClean="0"/>
              <a:t>обинзонов»</a:t>
            </a:r>
          </a:p>
          <a:p>
            <a:pPr algn="r"/>
            <a:r>
              <a:rPr lang="ru-RU" sz="20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</a:t>
            </a:r>
            <a:r>
              <a:rPr lang="ru-RU" sz="2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туристско-краеведческая</a:t>
            </a:r>
            <a:endParaRPr lang="ru-RU" sz="20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программы: </a:t>
            </a:r>
            <a:r>
              <a:rPr lang="ru-RU" sz="20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продвинутый</a:t>
            </a:r>
            <a:endParaRPr lang="ru-RU" sz="20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обучающихся: </a:t>
            </a:r>
            <a:r>
              <a:rPr lang="ru-RU" sz="20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14-18 </a:t>
            </a:r>
            <a:r>
              <a:rPr lang="ru-RU" sz="2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</a:p>
          <a:p>
            <a:pPr algn="r"/>
            <a:r>
              <a:rPr lang="ru-RU" sz="2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реализации: </a:t>
            </a:r>
            <a:r>
              <a:rPr lang="ru-RU" sz="20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6 месяцев</a:t>
            </a:r>
            <a:endParaRPr lang="ru-RU" sz="20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</a:t>
            </a:r>
            <a:r>
              <a:rPr lang="ru-RU" sz="20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Данжеева</a:t>
            </a:r>
            <a:r>
              <a:rPr lang="ru-RU" sz="2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С.Х, методист</a:t>
            </a:r>
          </a:p>
          <a:p>
            <a:pPr algn="r"/>
            <a:r>
              <a:rPr lang="ru-RU" sz="2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МКУ ДО «ЦДО детей </a:t>
            </a:r>
            <a:r>
              <a:rPr lang="ru-RU" sz="20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п.Ола</a:t>
            </a:r>
            <a:r>
              <a:rPr lang="ru-RU" sz="2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5906"/>
            <a:ext cx="5126182" cy="483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87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5/1621831201_20-phonoteka_org-p-fon-dlya-prezentatsii-pokhod-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27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002060"/>
                </a:solidFill>
              </a:rPr>
              <a:t>Спасибо за внимание!</a:t>
            </a:r>
            <a:endParaRPr lang="ru-RU" sz="8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28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atherineasquithgallery.com/uploads/posts/2021-02/1612622248_79-p-fon-listva-zelenaya-1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82" y="1"/>
            <a:ext cx="122889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99709" y="3632850"/>
            <a:ext cx="7398326" cy="3046988"/>
          </a:xfrm>
          <a:prstGeom prst="rect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данной программы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заключается в том, что в процессе освоения программы у обучающихся формируются знания, умения и навыки поведения, направленные  на  сохранение  жизни,  здоровья  и работоспособности в условиях автономного существования, поскольку вынужденная автономия сразу же ставит перед человеком задачи, от решения которых зависит его безопасность и спасение.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04429"/>
            <a:ext cx="6677891" cy="3046988"/>
          </a:xfrm>
          <a:prstGeom prst="rect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Новизна программы 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том, что занятия построены так, что за короткий промежуток времени обучающиеся получают необходимые умения и навыки безопасного поведения в условиях разнообразной туристско-краеведческой, физкультурно-оздоровительной и других видах общественно значимой деятельности и укрепляют их на практике.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s://s1.mzstatic.com/us/r30/Purple6/v4/de/51/41/de514197-4811-244f-8850-a1529fec0226/mzl.fbbdwobn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216" y="144788"/>
            <a:ext cx="3343275" cy="3343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95152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catherineasquithgallery.com/uploads/posts/2021-02/1612622248_79-p-fon-listva-zelenaya-1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82" y="1"/>
            <a:ext cx="122889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40381" y="370032"/>
            <a:ext cx="7412182" cy="2677656"/>
          </a:xfrm>
          <a:prstGeom prst="rect">
            <a:avLst/>
          </a:prstGeom>
          <a:solidFill>
            <a:srgbClr val="00CC00"/>
          </a:solidFill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Краткосрочная дополнительная общеобразовательная общеразвивающая программа 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 целесообразна, т.к.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ее реализации создаются условия для оздоровления, развития личности ребенка, его творческой самореализации; обеспечения эмоционального благополучия детей; профилактики асоциального поведения.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9727" y="5378026"/>
            <a:ext cx="8492836" cy="1200329"/>
          </a:xfrm>
          <a:prstGeom prst="rect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Отличительная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особенность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 заключается, прежде всего, в ее комплексности и компактности, которые позволяют привить интерес к туризму.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s://st2.depositphotos.com/1526816/5645/v/950/depositphotos_56451445-stock-illustration-pirate-and-islan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526" y="2"/>
            <a:ext cx="4675908" cy="5378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897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atherineasquithgallery.com/uploads/posts/2021-02/1612622248_79-p-fon-listva-zelenaya-1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82" y="1"/>
            <a:ext cx="122889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www.briancormier.com/wp-content/uploads/2015/05/deserted-islan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528" y="-138545"/>
            <a:ext cx="5735782" cy="6551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500254" y="365125"/>
            <a:ext cx="6096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Цель п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рограммы</a:t>
            </a:r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сформировать у обучающихся практические умения и навыки безопасного поведения в экстремальных и чрезвычайных ситуациях, обучить способам самопомощи и первой помощи, оказать содействие в формировании здорового образа жизни.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50857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honoteka.org/uploads/posts/2021-05/1621831201_20-phonoteka_org-p-fon-dlya-prezentatsii-pokhod-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27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8491" y="365125"/>
            <a:ext cx="11998036" cy="6186309"/>
          </a:xfrm>
          <a:prstGeom prst="rect">
            <a:avLst/>
          </a:prstGeom>
          <a:solidFill>
            <a:srgbClr val="92D050"/>
          </a:solidFill>
          <a:ln w="571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</a:t>
            </a:r>
            <a:endParaRPr lang="ru-RU" sz="2400" dirty="0" smtClean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Обучающие: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обучать навыкам обеспечения личной и коллективной безопасности в чрезвычайных ситуациях;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обучать способам выживания в экстремальных и автономных условиях;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обучать основам ориентирования;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обучать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навыкам оказания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первой помощи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различных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травмах</a:t>
            </a:r>
          </a:p>
          <a:p>
            <a:pPr algn="just"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ранениях;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обучать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способам эвакуации и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транспортировки пострадавшего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Развивающие: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морально-волевые и физические качества: координацию, </a:t>
            </a:r>
            <a:endParaRPr lang="ru-RU" sz="2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гибкость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общефизическую выносливость;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стимулировать проявление активности, инициативы, самостоятельности и творчества;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развивать лидерские качества, умение работать в группе, коллективе.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Воспитательные: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воспитывать у обучающихся чувства товарищества и взаимовыручки, высокие  нравственно-волевые  качества,  активную гражданскую позицию;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воспитывать у обучающихся ответственное отношение к сохранению окружающей среды как основы обеспечения безопасности жизнедеятельности личности, общества, государства.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klv-oboi.ru/img/gallery/130/thumbs/thumb_l_1814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158" y="1413163"/>
            <a:ext cx="2509115" cy="2507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558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s://mir-s3-cdn-cf.behance.net/project_modules/max_632/0572fb76957857.5c79145f9bbe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866"/>
            <a:ext cx="12192000" cy="668213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ая выноска 3"/>
          <p:cNvSpPr/>
          <p:nvPr/>
        </p:nvSpPr>
        <p:spPr>
          <a:xfrm>
            <a:off x="450272" y="365125"/>
            <a:ext cx="5347855" cy="3375602"/>
          </a:xfrm>
          <a:prstGeom prst="wedge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tx1"/>
                </a:solidFill>
              </a:rPr>
              <a:t>Категория обучающихся</a:t>
            </a:r>
            <a:endParaRPr lang="ru-RU" sz="2800" dirty="0">
              <a:solidFill>
                <a:schemeClr val="tx1"/>
              </a:solidFill>
            </a:endParaRPr>
          </a:p>
          <a:p>
            <a:r>
              <a:rPr lang="ru-RU" sz="2800" dirty="0">
                <a:solidFill>
                  <a:schemeClr val="tx1"/>
                </a:solidFill>
              </a:rPr>
              <a:t>Обучение по Программе ведется в разновозрастных группах, группы комплектуются из обучающихся 14-18 лет. Количество обучающихся в группе – 10-12 человек.</a:t>
            </a:r>
          </a:p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6650181" y="365126"/>
            <a:ext cx="5250873" cy="3375602"/>
          </a:xfrm>
          <a:prstGeom prst="wedgeRectCallou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tx1"/>
                </a:solidFill>
              </a:rPr>
              <a:t>Сроки реализации</a:t>
            </a:r>
            <a:endParaRPr lang="ru-RU" sz="3200" dirty="0">
              <a:solidFill>
                <a:schemeClr val="tx1"/>
              </a:solidFill>
            </a:endParaRPr>
          </a:p>
          <a:p>
            <a:r>
              <a:rPr lang="ru-RU" sz="3200" dirty="0">
                <a:solidFill>
                  <a:schemeClr val="tx1"/>
                </a:solidFill>
              </a:rPr>
              <a:t>Программа рассчитана на 6 месяцев обучения. Общее количество часов составляет 36 часов. </a:t>
            </a:r>
          </a:p>
        </p:txBody>
      </p:sp>
    </p:spTree>
    <p:extLst>
      <p:ext uri="{BB962C8B-B14F-4D97-AF65-F5344CB8AC3E}">
        <p14:creationId xmlns:p14="http://schemas.microsoft.com/office/powerpoint/2010/main" val="173032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thumbs.dreamstime.com/b/%D0%B7%D0%BD%D0%B0%D0%BC%D1%8F-%D0%B5%D1%81%D0%B0-5432775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09"/>
            <a:ext cx="12192000" cy="68857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35526" y="0"/>
            <a:ext cx="5611091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Формы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режим занятий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Основными формами организации занятий по программе являются: групповая, коллективная.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реализуется 2 раза в неделю по 3 часа. Программа включает в себя лекционные и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практические занятия, соревнования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т.д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pbs.twimg.com/media/Dpd8uuaWkAAZj-J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617" y="2590800"/>
            <a:ext cx="6483927" cy="4267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216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honoteka.org/uploads/posts/2021-05/1621831201_20-phonoteka_org-p-fon-dlya-prezentatsii-pokhod-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27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лако 3"/>
          <p:cNvSpPr/>
          <p:nvPr/>
        </p:nvSpPr>
        <p:spPr>
          <a:xfrm>
            <a:off x="-297874" y="-41348"/>
            <a:ext cx="6220692" cy="5140035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По итогам реализации Программы обучающиеся будут знать: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- специфику катастроф и стихийных бедствий, встречаемых в природе, их поражающие факторы и последствия;</a:t>
            </a:r>
          </a:p>
          <a:p>
            <a:r>
              <a:rPr lang="ru-RU" dirty="0">
                <a:solidFill>
                  <a:schemeClr val="tx1"/>
                </a:solidFill>
              </a:rPr>
              <a:t>- природные опасности и правила безопасного поведения;</a:t>
            </a:r>
          </a:p>
          <a:p>
            <a:r>
              <a:rPr lang="ru-RU" dirty="0">
                <a:solidFill>
                  <a:schemeClr val="tx1"/>
                </a:solidFill>
              </a:rPr>
              <a:t>- теоретические и практические навыки выживания в чрезвычайных ситуациях;</a:t>
            </a:r>
          </a:p>
          <a:p>
            <a:r>
              <a:rPr lang="ru-RU" dirty="0">
                <a:solidFill>
                  <a:schemeClr val="tx1"/>
                </a:solidFill>
              </a:rPr>
              <a:t>- основы туристической подготовки;</a:t>
            </a:r>
          </a:p>
          <a:p>
            <a:r>
              <a:rPr lang="ru-RU" dirty="0">
                <a:solidFill>
                  <a:schemeClr val="tx1"/>
                </a:solidFill>
              </a:rPr>
              <a:t>- способы и методы ориентирования на местности.</a:t>
            </a:r>
          </a:p>
        </p:txBody>
      </p:sp>
      <p:sp>
        <p:nvSpPr>
          <p:cNvPr id="5" name="Облако 4"/>
          <p:cNvSpPr/>
          <p:nvPr/>
        </p:nvSpPr>
        <p:spPr>
          <a:xfrm>
            <a:off x="4572000" y="-415636"/>
            <a:ext cx="8395855" cy="723228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                     По </a:t>
            </a:r>
            <a:r>
              <a:rPr lang="ru-RU" b="1" dirty="0">
                <a:solidFill>
                  <a:schemeClr val="tx1"/>
                </a:solidFill>
              </a:rPr>
              <a:t>итогам реализации программы обучающиеся будут уметь: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- применять сведения о принципах организации, порядке ведения и технике безопасности выполнения спасательных работ при различных катастрофах и стихийных бедствиях природного характера;</a:t>
            </a:r>
          </a:p>
          <a:p>
            <a:r>
              <a:rPr lang="ru-RU" dirty="0">
                <a:solidFill>
                  <a:schemeClr val="tx1"/>
                </a:solidFill>
              </a:rPr>
              <a:t>- ориентироваться по карте, компасу и без них в любое время суток при различных погодных условиях, передвигаясь по дорогам, тропам, пересечённой местности;</a:t>
            </a:r>
          </a:p>
          <a:p>
            <a:r>
              <a:rPr lang="ru-RU" dirty="0">
                <a:solidFill>
                  <a:schemeClr val="tx1"/>
                </a:solidFill>
              </a:rPr>
              <a:t>- применять простейшую систему сигналов бедствия;</a:t>
            </a:r>
          </a:p>
          <a:p>
            <a:r>
              <a:rPr lang="ru-RU" dirty="0">
                <a:solidFill>
                  <a:schemeClr val="tx1"/>
                </a:solidFill>
              </a:rPr>
              <a:t>- использовать снаряжение: укладывать и подгонять рюкзак, ставить палатку, оборудовать лагерь, ухаживать за одеждой и обувью (сушка и ремонт);</a:t>
            </a:r>
          </a:p>
          <a:p>
            <a:r>
              <a:rPr lang="ru-RU" dirty="0">
                <a:solidFill>
                  <a:schemeClr val="tx1"/>
                </a:solidFill>
              </a:rPr>
              <a:t>- разжигать и поддерживать костёр, готовить горячую пищу на костре, обеззараживать воду;</a:t>
            </a:r>
          </a:p>
          <a:p>
            <a:r>
              <a:rPr lang="ru-RU" dirty="0">
                <a:solidFill>
                  <a:schemeClr val="tx1"/>
                </a:solidFill>
              </a:rPr>
              <a:t>- действовать в случае встречи с дикими животными.</a:t>
            </a:r>
          </a:p>
        </p:txBody>
      </p:sp>
    </p:spTree>
    <p:extLst>
      <p:ext uri="{BB962C8B-B14F-4D97-AF65-F5344CB8AC3E}">
        <p14:creationId xmlns:p14="http://schemas.microsoft.com/office/powerpoint/2010/main" val="3203993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honoteka.org/uploads/posts/2021-05/1621831201_20-phonoteka_org-p-fon-dlya-prezentatsii-pokhod-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27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лнце 4"/>
          <p:cNvSpPr/>
          <p:nvPr/>
        </p:nvSpPr>
        <p:spPr>
          <a:xfrm>
            <a:off x="5694219" y="-1325130"/>
            <a:ext cx="8104909" cy="6589857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</a:rPr>
              <a:t>Формы проведения аттестации: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- тестирование;</a:t>
            </a:r>
          </a:p>
          <a:p>
            <a:r>
              <a:rPr lang="ru-RU" sz="2400" dirty="0">
                <a:solidFill>
                  <a:schemeClr val="tx1"/>
                </a:solidFill>
              </a:rPr>
              <a:t>- опрос;</a:t>
            </a:r>
          </a:p>
          <a:p>
            <a:r>
              <a:rPr lang="ru-RU" sz="2400" dirty="0">
                <a:solidFill>
                  <a:schemeClr val="tx1"/>
                </a:solidFill>
              </a:rPr>
              <a:t>- зачет;</a:t>
            </a:r>
          </a:p>
          <a:p>
            <a:r>
              <a:rPr lang="ru-RU" sz="2400" dirty="0">
                <a:solidFill>
                  <a:schemeClr val="tx1"/>
                </a:solidFill>
              </a:rPr>
              <a:t>- соревнования.</a:t>
            </a:r>
          </a:p>
        </p:txBody>
      </p:sp>
    </p:spTree>
    <p:extLst>
      <p:ext uri="{BB962C8B-B14F-4D97-AF65-F5344CB8AC3E}">
        <p14:creationId xmlns:p14="http://schemas.microsoft.com/office/powerpoint/2010/main" val="255145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592</Words>
  <Application>Microsoft Office PowerPoint</Application>
  <PresentationFormat>Широкоэкранный</PresentationFormat>
  <Paragraphs>57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Муниципальное  казённое учреждение дополнительного образования «Центр дополнительного образования детей п. Ола»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казённое учреждение дополнительного образования «Центр дополнительного образования детей п. Ола»</dc:title>
  <dc:creator>User</dc:creator>
  <cp:lastModifiedBy>User</cp:lastModifiedBy>
  <cp:revision>15</cp:revision>
  <dcterms:created xsi:type="dcterms:W3CDTF">2021-10-13T22:11:31Z</dcterms:created>
  <dcterms:modified xsi:type="dcterms:W3CDTF">2021-10-14T01:31:42Z</dcterms:modified>
</cp:coreProperties>
</file>