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69C7"/>
    <a:srgbClr val="9BC2E5"/>
    <a:srgbClr val="CD63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D8D0-E61B-492D-AD93-EB94CB6C24C8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2543-27CE-426F-ADE8-13A6EA63E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87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D8D0-E61B-492D-AD93-EB94CB6C24C8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2543-27CE-426F-ADE8-13A6EA63E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15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D8D0-E61B-492D-AD93-EB94CB6C24C8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2543-27CE-426F-ADE8-13A6EA63E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17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D8D0-E61B-492D-AD93-EB94CB6C24C8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2543-27CE-426F-ADE8-13A6EA63E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774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D8D0-E61B-492D-AD93-EB94CB6C24C8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2543-27CE-426F-ADE8-13A6EA63E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12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D8D0-E61B-492D-AD93-EB94CB6C24C8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2543-27CE-426F-ADE8-13A6EA63E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81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D8D0-E61B-492D-AD93-EB94CB6C24C8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2543-27CE-426F-ADE8-13A6EA63E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571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D8D0-E61B-492D-AD93-EB94CB6C24C8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2543-27CE-426F-ADE8-13A6EA63E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989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D8D0-E61B-492D-AD93-EB94CB6C24C8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2543-27CE-426F-ADE8-13A6EA63E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750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D8D0-E61B-492D-AD93-EB94CB6C24C8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2543-27CE-426F-ADE8-13A6EA63E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818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D8D0-E61B-492D-AD93-EB94CB6C24C8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2543-27CE-426F-ADE8-13A6EA63E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15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ED8D0-E61B-492D-AD93-EB94CB6C24C8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52543-27CE-426F-ADE8-13A6EA63E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098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catherineasquithgallery.com/uploads/posts/2021-02/1613713356_90-p-klipart-foni-dlya-prezentatsii-9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6309" y="221672"/>
            <a:ext cx="11679382" cy="960727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+mn-lt"/>
              </a:rPr>
              <a:t>Муниципальное казённое </a:t>
            </a:r>
            <a:r>
              <a:rPr lang="ru-RU" sz="2800" smtClean="0">
                <a:latin typeface="+mn-lt"/>
              </a:rPr>
              <a:t>учреждение </a:t>
            </a:r>
            <a:br>
              <a:rPr lang="ru-RU" sz="2800" smtClean="0">
                <a:latin typeface="+mn-lt"/>
              </a:rPr>
            </a:br>
            <a:r>
              <a:rPr lang="ru-RU" sz="2800" smtClean="0">
                <a:latin typeface="+mn-lt"/>
              </a:rPr>
              <a:t>дополнительного образования</a:t>
            </a:r>
            <a:br>
              <a:rPr lang="ru-RU" sz="2800" smtClean="0">
                <a:latin typeface="+mn-lt"/>
              </a:rPr>
            </a:br>
            <a:r>
              <a:rPr lang="ru-RU" sz="2800" smtClean="0">
                <a:latin typeface="+mn-lt"/>
              </a:rPr>
              <a:t> </a:t>
            </a:r>
            <a:r>
              <a:rPr lang="ru-RU" sz="2800" dirty="0" smtClean="0">
                <a:latin typeface="+mn-lt"/>
              </a:rPr>
              <a:t>«Центр дополнительного образования детей п. Ола»</a:t>
            </a:r>
            <a:endParaRPr lang="ru-RU" sz="28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76054" y="1953417"/>
            <a:ext cx="7155873" cy="2507745"/>
          </a:xfrm>
        </p:spPr>
        <p:txBody>
          <a:bodyPr>
            <a:noAutofit/>
          </a:bodyPr>
          <a:lstStyle/>
          <a:p>
            <a:r>
              <a:rPr lang="ru-RU" sz="3200" dirty="0" smtClean="0"/>
              <a:t>Дополнительная общеобразовательная общеразвивающая программа социально-педагогической направленности</a:t>
            </a:r>
          </a:p>
          <a:p>
            <a:r>
              <a:rPr lang="ru-RU" sz="3200" b="1" dirty="0" smtClean="0"/>
              <a:t>«Школа этикета»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14673" y="4703938"/>
            <a:ext cx="4421018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Срок реализации: 1 год</a:t>
            </a:r>
          </a:p>
          <a:p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Уровень: ознакомительный</a:t>
            </a:r>
          </a:p>
          <a:p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Возраст: 7-11 лет</a:t>
            </a:r>
          </a:p>
          <a:p>
            <a:endParaRPr lang="ru-RU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Составитель: </a:t>
            </a:r>
            <a:r>
              <a:rPr lang="ru-RU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Данжеева</a:t>
            </a:r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С.Х,</a:t>
            </a:r>
          </a:p>
          <a:p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Методист МКУ ДО «ЦДО детей п. Ола»</a:t>
            </a:r>
            <a:endParaRPr lang="ru-RU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75616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s://catherineasquithgallery.com/uploads/posts/2021-02/1613713356_90-p-klipart-foni-dlya-prezentatsii-9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471055" y="831273"/>
            <a:ext cx="6386945" cy="994352"/>
          </a:xfrm>
          <a:prstGeom prst="roundRect">
            <a:avLst/>
          </a:prstGeom>
          <a:solidFill>
            <a:srgbClr val="C769C7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Возраст обучающихся – </a:t>
            </a:r>
          </a:p>
          <a:p>
            <a:pPr algn="ctr"/>
            <a:r>
              <a:rPr lang="ru-RU" sz="40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7 -11 лет</a:t>
            </a:r>
            <a:endParaRPr lang="ru-RU" sz="4000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657600" y="2396836"/>
            <a:ext cx="7869382" cy="3338946"/>
          </a:xfrm>
          <a:prstGeom prst="roundRect">
            <a:avLst/>
          </a:prstGeom>
          <a:solidFill>
            <a:srgbClr val="C769C7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Основные формы  организации занятий:</a:t>
            </a:r>
          </a:p>
          <a:p>
            <a:pPr marL="285750" indent="-285750" algn="ctr">
              <a:buFontTx/>
              <a:buChar char="-"/>
            </a:pPr>
            <a:r>
              <a:rPr lang="ru-RU" sz="40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групповые</a:t>
            </a:r>
          </a:p>
          <a:p>
            <a:pPr marL="285750" indent="-285750" algn="ctr">
              <a:buFontTx/>
              <a:buChar char="-"/>
            </a:pPr>
            <a:r>
              <a:rPr lang="ru-RU" sz="4000" dirty="0">
                <a:solidFill>
                  <a:schemeClr val="tx1"/>
                </a:solidFill>
                <a:latin typeface="Monotype Corsiva" panose="03010101010201010101" pitchFamily="66" charset="0"/>
              </a:rPr>
              <a:t>к</a:t>
            </a:r>
            <a:r>
              <a:rPr lang="ru-RU" sz="40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оллективные</a:t>
            </a:r>
          </a:p>
          <a:p>
            <a:pPr marL="285750" indent="-285750" algn="ctr">
              <a:buFontTx/>
              <a:buChar char="-"/>
            </a:pPr>
            <a:r>
              <a:rPr lang="ru-RU" sz="40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индивидуальные</a:t>
            </a:r>
          </a:p>
          <a:p>
            <a:pPr algn="ctr"/>
            <a:endParaRPr lang="ru-RU" sz="4000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64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s://catherineasquithgallery.com/uploads/posts/2021-02/1613713356_90-p-klipart-foni-dlya-prezentatsii-9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3879273" y="484909"/>
            <a:ext cx="5015345" cy="13407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Формы проведения:</a:t>
            </a:r>
            <a:endParaRPr lang="ru-RU" sz="4800" b="1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0767" y="5195455"/>
            <a:ext cx="2119745" cy="1662545"/>
          </a:xfrm>
          <a:prstGeom prst="ellipse">
            <a:avLst/>
          </a:prstGeom>
          <a:solidFill>
            <a:srgbClr val="9BC2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Диспут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624942" y="5111029"/>
            <a:ext cx="2119745" cy="1662545"/>
          </a:xfrm>
          <a:prstGeom prst="ellipse">
            <a:avLst/>
          </a:prstGeom>
          <a:solidFill>
            <a:srgbClr val="9BC2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Беседа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538835" y="5221359"/>
            <a:ext cx="2240982" cy="1662545"/>
          </a:xfrm>
          <a:prstGeom prst="ellipse">
            <a:avLst/>
          </a:prstGeom>
          <a:solidFill>
            <a:srgbClr val="9BC2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Открытый микрофон</a:t>
            </a:r>
          </a:p>
        </p:txBody>
      </p:sp>
      <p:sp>
        <p:nvSpPr>
          <p:cNvPr id="9" name="Овал 8"/>
          <p:cNvSpPr/>
          <p:nvPr/>
        </p:nvSpPr>
        <p:spPr>
          <a:xfrm>
            <a:off x="78872" y="3429000"/>
            <a:ext cx="3620305" cy="1662545"/>
          </a:xfrm>
          <a:prstGeom prst="ellipse">
            <a:avLst/>
          </a:prstGeom>
          <a:solidFill>
            <a:srgbClr val="9BC2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Нетрадиционные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79215" y="1224539"/>
            <a:ext cx="2119745" cy="1662545"/>
          </a:xfrm>
          <a:prstGeom prst="ellipse">
            <a:avLst/>
          </a:prstGeom>
          <a:solidFill>
            <a:srgbClr val="9BC2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Круглый стол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865408" y="3675783"/>
            <a:ext cx="2119745" cy="1662545"/>
          </a:xfrm>
          <a:prstGeom prst="ellipse">
            <a:avLst/>
          </a:prstGeom>
          <a:solidFill>
            <a:srgbClr val="9BC2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Конкурс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298961" y="1987334"/>
            <a:ext cx="2480856" cy="1662545"/>
          </a:xfrm>
          <a:prstGeom prst="ellipse">
            <a:avLst/>
          </a:prstGeom>
          <a:solidFill>
            <a:srgbClr val="9BC2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Экскурсия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651936" y="3696564"/>
            <a:ext cx="2722421" cy="1662545"/>
          </a:xfrm>
          <a:prstGeom prst="ellipse">
            <a:avLst/>
          </a:prstGeom>
          <a:solidFill>
            <a:srgbClr val="9BC2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Массовые мероприятия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9653155" y="5104319"/>
            <a:ext cx="2119745" cy="1662545"/>
          </a:xfrm>
          <a:prstGeom prst="ellipse">
            <a:avLst/>
          </a:prstGeom>
          <a:solidFill>
            <a:srgbClr val="9BC2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Видео-занятия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912195" y="1945409"/>
            <a:ext cx="2909891" cy="1878083"/>
          </a:xfrm>
          <a:prstGeom prst="ellipse">
            <a:avLst/>
          </a:prstGeom>
          <a:solidFill>
            <a:srgbClr val="9BC2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Коллективное творческое дело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9847119" y="859415"/>
            <a:ext cx="2119745" cy="1662545"/>
          </a:xfrm>
          <a:prstGeom prst="ellipse">
            <a:avLst/>
          </a:prstGeom>
          <a:solidFill>
            <a:srgbClr val="9BC2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Элементы тренинга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9265171" y="3034145"/>
            <a:ext cx="2906062" cy="1662545"/>
          </a:xfrm>
          <a:prstGeom prst="ellipse">
            <a:avLst/>
          </a:prstGeom>
          <a:solidFill>
            <a:srgbClr val="9BC2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Тестирование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7894756" y="1825625"/>
            <a:ext cx="2119745" cy="1662545"/>
          </a:xfrm>
          <a:prstGeom prst="ellipse">
            <a:avLst/>
          </a:prstGeom>
          <a:solidFill>
            <a:srgbClr val="9BC2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Ролевая игра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69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s://catherineasquithgallery.com/uploads/posts/2021-02/1613713356_90-p-klipart-foni-dlya-prezentatsii-9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2119745" y="221673"/>
            <a:ext cx="8243455" cy="1066800"/>
          </a:xfrm>
          <a:prstGeom prst="roundRect">
            <a:avLst/>
          </a:prstGeom>
          <a:solidFill>
            <a:srgbClr val="9BC2E5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Методы реализации программы</a:t>
            </a:r>
            <a:endParaRPr lang="ru-RU" sz="4800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34291" y="2022764"/>
            <a:ext cx="3117273" cy="1177636"/>
          </a:xfrm>
          <a:prstGeom prst="roundRect">
            <a:avLst/>
          </a:prstGeom>
          <a:gradFill flip="none" rotWithShape="1">
            <a:gsLst>
              <a:gs pos="0">
                <a:srgbClr val="CD63C5">
                  <a:tint val="66000"/>
                  <a:satMod val="160000"/>
                </a:srgbClr>
              </a:gs>
              <a:gs pos="50000">
                <a:srgbClr val="CD63C5">
                  <a:tint val="44500"/>
                  <a:satMod val="160000"/>
                </a:srgbClr>
              </a:gs>
              <a:gs pos="100000">
                <a:srgbClr val="CD63C5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Словесные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412672" y="4001294"/>
            <a:ext cx="3657599" cy="1177636"/>
          </a:xfrm>
          <a:prstGeom prst="roundRect">
            <a:avLst/>
          </a:prstGeom>
          <a:gradFill flip="none" rotWithShape="1">
            <a:gsLst>
              <a:gs pos="0">
                <a:srgbClr val="CD63C5">
                  <a:tint val="66000"/>
                  <a:satMod val="160000"/>
                </a:srgbClr>
              </a:gs>
              <a:gs pos="50000">
                <a:srgbClr val="CD63C5">
                  <a:tint val="44500"/>
                  <a:satMod val="160000"/>
                </a:srgbClr>
              </a:gs>
              <a:gs pos="100000">
                <a:srgbClr val="CD63C5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Репродуктивные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199" y="4001294"/>
            <a:ext cx="3117273" cy="1177636"/>
          </a:xfrm>
          <a:prstGeom prst="roundRect">
            <a:avLst/>
          </a:prstGeom>
          <a:gradFill flip="none" rotWithShape="1">
            <a:gsLst>
              <a:gs pos="0">
                <a:srgbClr val="CD63C5">
                  <a:tint val="66000"/>
                  <a:satMod val="160000"/>
                </a:srgbClr>
              </a:gs>
              <a:gs pos="50000">
                <a:srgbClr val="CD63C5">
                  <a:tint val="44500"/>
                  <a:satMod val="160000"/>
                </a:srgbClr>
              </a:gs>
              <a:gs pos="100000">
                <a:srgbClr val="CD63C5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Проблемно-поисковые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804563" y="4001294"/>
            <a:ext cx="3117273" cy="1177636"/>
          </a:xfrm>
          <a:prstGeom prst="roundRect">
            <a:avLst/>
          </a:prstGeom>
          <a:gradFill flip="none" rotWithShape="1">
            <a:gsLst>
              <a:gs pos="0">
                <a:srgbClr val="CD63C5">
                  <a:tint val="66000"/>
                  <a:satMod val="160000"/>
                </a:srgbClr>
              </a:gs>
              <a:gs pos="50000">
                <a:srgbClr val="CD63C5">
                  <a:tint val="44500"/>
                  <a:satMod val="160000"/>
                </a:srgbClr>
              </a:gs>
              <a:gs pos="100000">
                <a:srgbClr val="CD63C5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Ассоциативно-сравнительные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465126" y="2022764"/>
            <a:ext cx="3117273" cy="1177636"/>
          </a:xfrm>
          <a:prstGeom prst="roundRect">
            <a:avLst/>
          </a:prstGeom>
          <a:gradFill flip="none" rotWithShape="1">
            <a:gsLst>
              <a:gs pos="0">
                <a:srgbClr val="CD63C5">
                  <a:tint val="66000"/>
                  <a:satMod val="160000"/>
                </a:srgbClr>
              </a:gs>
              <a:gs pos="50000">
                <a:srgbClr val="CD63C5">
                  <a:tint val="44500"/>
                  <a:satMod val="160000"/>
                </a:srgbClr>
              </a:gs>
              <a:gs pos="100000">
                <a:srgbClr val="CD63C5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Практические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62055" y="2022764"/>
            <a:ext cx="3117273" cy="1177636"/>
          </a:xfrm>
          <a:prstGeom prst="roundRect">
            <a:avLst/>
          </a:prstGeom>
          <a:gradFill flip="none" rotWithShape="1">
            <a:gsLst>
              <a:gs pos="0">
                <a:srgbClr val="CD63C5">
                  <a:tint val="66000"/>
                  <a:satMod val="160000"/>
                </a:srgbClr>
              </a:gs>
              <a:gs pos="50000">
                <a:srgbClr val="CD63C5">
                  <a:tint val="44500"/>
                  <a:satMod val="160000"/>
                </a:srgbClr>
              </a:gs>
              <a:gs pos="100000">
                <a:srgbClr val="CD63C5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Наглядные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440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s://catherineasquithgallery.com/uploads/posts/2021-02/1613713356_90-p-klipart-foni-dlya-prezentatsii-9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s://fb.ru/media/i/7/2/3/0/0/2/i/723002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75164"/>
            <a:ext cx="6957637" cy="43423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1520069" y="566241"/>
            <a:ext cx="915186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22225">
                  <a:solidFill>
                    <a:schemeClr val="tx2"/>
                  </a:solidFill>
                  <a:prstDash val="solid"/>
                </a:ln>
                <a:solidFill>
                  <a:schemeClr val="accent1"/>
                </a:solidFill>
              </a:rPr>
              <a:t>Спасибо за внимание!</a:t>
            </a:r>
            <a:endParaRPr lang="ru-RU" sz="7200" b="1" dirty="0">
              <a:ln w="22225">
                <a:solidFill>
                  <a:schemeClr val="tx2"/>
                </a:solidFill>
                <a:prstDash val="solid"/>
              </a:ln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370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catherineasquithgallery.com/uploads/posts/2021-02/1613713356_90-p-klipart-foni-dlya-prezentatsii-9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488873" y="605559"/>
            <a:ext cx="7176654" cy="1590098"/>
          </a:xfrm>
          <a:prstGeom prst="rect">
            <a:avLst/>
          </a:prstGeom>
          <a:solidFill>
            <a:srgbClr val="9BC2E5"/>
          </a:solidFill>
          <a:ln>
            <a:solidFill>
              <a:srgbClr val="7030A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8873" y="620064"/>
            <a:ext cx="7121236" cy="1575593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Monotype Corsiva" panose="03010101010201010101" pitchFamily="66" charset="0"/>
              </a:rPr>
              <a:t>Хорошие манеры откроют перед вами двери, которые не сможет открыть и самая высокая образованность.</a:t>
            </a:r>
            <a:br>
              <a:rPr lang="ru-RU" sz="2400" b="1" dirty="0" smtClean="0">
                <a:latin typeface="Monotype Corsiva" panose="03010101010201010101" pitchFamily="66" charset="0"/>
              </a:rPr>
            </a:br>
            <a:r>
              <a:rPr lang="ru-RU" sz="2400" b="1" dirty="0">
                <a:latin typeface="Monotype Corsiva" panose="03010101010201010101" pitchFamily="66" charset="0"/>
              </a:rPr>
              <a:t> </a:t>
            </a:r>
            <a:r>
              <a:rPr lang="ru-RU" sz="2400" b="1" dirty="0" smtClean="0">
                <a:latin typeface="Monotype Corsiva" panose="03010101010201010101" pitchFamily="66" charset="0"/>
              </a:rPr>
              <a:t>                                                                               К. </a:t>
            </a:r>
            <a:r>
              <a:rPr lang="ru-RU" sz="2400" b="1" dirty="0">
                <a:latin typeface="Monotype Corsiva" panose="03010101010201010101" pitchFamily="66" charset="0"/>
              </a:rPr>
              <a:t>Т</a:t>
            </a:r>
            <a:r>
              <a:rPr lang="ru-RU" sz="2400" b="1" dirty="0" smtClean="0">
                <a:latin typeface="Monotype Corsiva" panose="03010101010201010101" pitchFamily="66" charset="0"/>
              </a:rPr>
              <a:t>омас</a:t>
            </a:r>
            <a:endParaRPr lang="ru-RU" sz="2400" b="1" dirty="0">
              <a:latin typeface="Monotype Corsiva" panose="03010101010201010101" pitchFamily="66" charset="0"/>
            </a:endParaRPr>
          </a:p>
        </p:txBody>
      </p:sp>
      <p:pic>
        <p:nvPicPr>
          <p:cNvPr id="7" name="Рисунок 6" descr="https://www.culture.ru/storage/images/d11de8be1d733c02bf0b598b90127884/2baaf4698b9bb0cd05c60c6894d1496e.jpe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1963" y="2565689"/>
            <a:ext cx="5043055" cy="35995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390571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s://catherineasquithgallery.com/uploads/posts/2021-02/1613713356_90-p-klipart-foni-dlya-prezentatsii-9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3879273" y="365125"/>
            <a:ext cx="7474527" cy="1325563"/>
          </a:xfrm>
          <a:prstGeom prst="roundRect">
            <a:avLst/>
          </a:prstGeom>
          <a:solidFill>
            <a:srgbClr val="C769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     Программа </a:t>
            </a:r>
            <a:r>
              <a:rPr lang="ru-RU" sz="2800" dirty="0">
                <a:solidFill>
                  <a:schemeClr val="tx1"/>
                </a:solidFill>
                <a:latin typeface="Monotype Corsiva" panose="03010101010201010101" pitchFamily="66" charset="0"/>
              </a:rPr>
              <a:t>«Школа этикета» имеет </a:t>
            </a:r>
            <a:endParaRPr lang="ru-RU" sz="2800" dirty="0" smtClean="0">
              <a:solidFill>
                <a:schemeClr val="tx1"/>
              </a:solidFill>
              <a:latin typeface="Monotype Corsiva" panose="03010101010201010101" pitchFamily="66" charset="0"/>
            </a:endParaRPr>
          </a:p>
          <a:p>
            <a:r>
              <a:rPr lang="ru-RU" sz="28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социально-педагогическую</a:t>
            </a:r>
            <a:r>
              <a:rPr lang="ru-RU" sz="28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Monotype Corsiva" panose="03010101010201010101" pitchFamily="66" charset="0"/>
              </a:rPr>
              <a:t>направленность.</a:t>
            </a:r>
            <a:endParaRPr lang="ru-RU" sz="2800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38200" y="2946400"/>
            <a:ext cx="6778336" cy="2900218"/>
          </a:xfrm>
          <a:prstGeom prst="roundRect">
            <a:avLst/>
          </a:prstGeom>
          <a:solidFill>
            <a:srgbClr val="C769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                          Актуальность</a:t>
            </a:r>
            <a:endParaRPr lang="ru-RU" sz="2800" dirty="0">
              <a:solidFill>
                <a:schemeClr val="tx1"/>
              </a:solidFill>
              <a:latin typeface="Monotype Corsiva" panose="03010101010201010101" pitchFamily="66" charset="0"/>
            </a:endParaRPr>
          </a:p>
          <a:p>
            <a:r>
              <a:rPr lang="ru-RU" sz="2800" dirty="0">
                <a:solidFill>
                  <a:schemeClr val="tx1"/>
                </a:solidFill>
                <a:latin typeface="Monotype Corsiva" panose="03010101010201010101" pitchFamily="66" charset="0"/>
              </a:rPr>
              <a:t>Проблема нравственного развития личности всегда была одной из актуальных проблем воспитания и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710289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catherineasquithgallery.com/uploads/posts/2021-02/1613713356_90-p-klipart-foni-dlya-prezentatsii-9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661554" y="235527"/>
            <a:ext cx="10889673" cy="1884218"/>
          </a:xfrm>
          <a:prstGeom prst="round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5627" y="322696"/>
            <a:ext cx="10515600" cy="1764001"/>
          </a:xfrm>
        </p:spPr>
        <p:txBody>
          <a:bodyPr>
            <a:noAutofit/>
          </a:bodyPr>
          <a:lstStyle/>
          <a:p>
            <a:r>
              <a:rPr lang="ru-RU" sz="54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Новизна программы </a:t>
            </a:r>
            <a:r>
              <a:rPr lang="ru-RU" sz="4000" dirty="0" smtClean="0"/>
              <a:t>– глубокое изучение этикетных норм, в том числе при общении с разными людьми и в разных ситуациях. </a:t>
            </a:r>
            <a:endParaRPr lang="ru-RU" sz="40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4854" y="2898775"/>
            <a:ext cx="11339946" cy="3768436"/>
          </a:xfrm>
          <a:prstGeom prst="round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331874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Педагогическая целесообразность </a:t>
            </a:r>
            <a:r>
              <a:rPr lang="ru-RU" sz="3600" dirty="0" smtClean="0"/>
              <a:t>программы в том, что она помогает педагогу решать важнейшую проблему – пробудить в детях желание стать культурными, воспитанными людьми, научиться основным правилам поведения в типичных ситуациях.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220320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6" grpId="0" animBg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catherineasquithgallery.com/uploads/posts/2021-02/1613713356_90-p-klipart-foni-dlya-prezentatsii-9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лако 4"/>
          <p:cNvSpPr/>
          <p:nvPr/>
        </p:nvSpPr>
        <p:spPr>
          <a:xfrm>
            <a:off x="290945" y="346364"/>
            <a:ext cx="11416146" cy="5430982"/>
          </a:xfrm>
          <a:prstGeom prst="cloud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1612034"/>
            <a:ext cx="10515600" cy="2696730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latin typeface="Monotype Corsiva" panose="03010101010201010101" pitchFamily="66" charset="0"/>
              </a:rPr>
              <a:t>Отличительные особенности </a:t>
            </a:r>
            <a:r>
              <a:rPr lang="ru-RU" dirty="0" smtClean="0"/>
              <a:t>программы заключаются в том, практическая часть программы направлена на активное использование приобретенных знаний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1389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catherineasquithgallery.com/uploads/posts/2021-02/1613713356_90-p-klipart-foni-dlya-prezentatsii-9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лако 4"/>
          <p:cNvSpPr/>
          <p:nvPr/>
        </p:nvSpPr>
        <p:spPr>
          <a:xfrm>
            <a:off x="0" y="1"/>
            <a:ext cx="11485418" cy="6849049"/>
          </a:xfrm>
          <a:prstGeom prst="cloud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9926" y="711488"/>
            <a:ext cx="10203873" cy="5079711"/>
          </a:xfrm>
        </p:spPr>
        <p:txBody>
          <a:bodyPr/>
          <a:lstStyle/>
          <a:p>
            <a:r>
              <a:rPr lang="ru-RU" sz="5400" b="1" dirty="0" smtClean="0">
                <a:latin typeface="Monotype Corsiva" panose="03010101010201010101" pitchFamily="66" charset="0"/>
              </a:rPr>
              <a:t>Цель программы «Школа этикета» </a:t>
            </a:r>
            <a:r>
              <a:rPr lang="ru-RU" dirty="0" smtClean="0"/>
              <a:t>– развитие нравственной, социально адаптированной личности, владеющей основами культуры поведения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412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catherineasquithgallery.com/uploads/posts/2021-02/1613713356_90-p-klipart-foni-dlya-prezentatsii-9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2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1600" y="203344"/>
            <a:ext cx="2344881" cy="139440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latin typeface="Monotype Corsiva" panose="03010101010201010101" pitchFamily="66" charset="0"/>
              </a:rPr>
              <a:t>Задачи: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6" name="Выноска-облако 5"/>
          <p:cNvSpPr/>
          <p:nvPr/>
        </p:nvSpPr>
        <p:spPr>
          <a:xfrm>
            <a:off x="6691745" y="387927"/>
            <a:ext cx="5347855" cy="28956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chemeClr val="bg1"/>
                </a:solidFill>
              </a:rPr>
              <a:t>Обучающие: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- познакомить детей с правилами этикета и нормами поведения;</a:t>
            </a:r>
            <a:r>
              <a:rPr lang="ru-RU">
                <a:solidFill>
                  <a:schemeClr val="bg1"/>
                </a:solidFill>
              </a:rPr>
              <a:t/>
            </a:r>
            <a:br>
              <a:rPr lang="ru-RU">
                <a:solidFill>
                  <a:schemeClr val="bg1"/>
                </a:solidFill>
              </a:rPr>
            </a:br>
            <a:r>
              <a:rPr lang="ru-RU" smtClean="0">
                <a:solidFill>
                  <a:schemeClr val="bg1"/>
                </a:solidFill>
              </a:rPr>
              <a:t>- </a:t>
            </a:r>
            <a:r>
              <a:rPr lang="ru-RU" dirty="0">
                <a:solidFill>
                  <a:schemeClr val="bg1"/>
                </a:solidFill>
              </a:rPr>
              <a:t>привить навыки культуры общения.</a:t>
            </a:r>
          </a:p>
        </p:txBody>
      </p:sp>
      <p:sp>
        <p:nvSpPr>
          <p:cNvPr id="7" name="Облако 6"/>
          <p:cNvSpPr/>
          <p:nvPr/>
        </p:nvSpPr>
        <p:spPr>
          <a:xfrm>
            <a:off x="2854037" y="3006436"/>
            <a:ext cx="7121236" cy="385156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chemeClr val="bg1"/>
                </a:solidFill>
              </a:rPr>
              <a:t>Развивающие: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- развить навыки эффективного общения;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- развить речевую коммуникативную культуру;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- развить кругозор и духовный мир обучающихся;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- способствовать социальной адаптированности воспитанников;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- формировать устойчивую положительную самооценку воспитанников;</a:t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Облако 7"/>
          <p:cNvSpPr/>
          <p:nvPr/>
        </p:nvSpPr>
        <p:spPr>
          <a:xfrm>
            <a:off x="-162793" y="-1"/>
            <a:ext cx="5673437" cy="403167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/>
              <a:t>Воспитательные: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- формировать общую культуру поведения и общения;</a:t>
            </a:r>
            <a:br>
              <a:rPr lang="ru-RU" dirty="0"/>
            </a:br>
            <a:r>
              <a:rPr lang="ru-RU" dirty="0"/>
              <a:t>- воспитать эстетическую культуру;</a:t>
            </a:r>
            <a:br>
              <a:rPr lang="ru-RU" dirty="0"/>
            </a:br>
            <a:r>
              <a:rPr lang="ru-RU" dirty="0"/>
              <a:t>- формировать культуру межличностных отношений.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1295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catherineasquithgallery.com/uploads/posts/2021-02/1613713356_90-p-klipart-foni-dlya-prezentatsii-9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263236" y="529141"/>
            <a:ext cx="11610109" cy="1389929"/>
          </a:xfrm>
          <a:prstGeom prst="roundRect">
            <a:avLst/>
          </a:prstGeom>
          <a:solidFill>
            <a:srgbClr val="C769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8036" y="635500"/>
            <a:ext cx="10785764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Организация деятельности обучающихся основывается на следующих принципах:</a:t>
            </a:r>
            <a:endParaRPr lang="ru-RU" sz="32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5637" y="2448210"/>
            <a:ext cx="3584862" cy="1237099"/>
          </a:xfrm>
          <a:prstGeom prst="roundRect">
            <a:avLst/>
          </a:prstGeom>
          <a:solidFill>
            <a:srgbClr val="C769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Добровольного участия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5636" y="4544291"/>
            <a:ext cx="3560619" cy="1163781"/>
          </a:xfrm>
          <a:prstGeom prst="roundRect">
            <a:avLst/>
          </a:prstGeom>
          <a:solidFill>
            <a:srgbClr val="C769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Н</a:t>
            </a:r>
            <a:r>
              <a:rPr lang="ru-RU" sz="2800" dirty="0" smtClean="0">
                <a:solidFill>
                  <a:schemeClr val="tx1"/>
                </a:solidFill>
              </a:rPr>
              <a:t>аглядности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391891" y="4544291"/>
            <a:ext cx="3352800" cy="1163781"/>
          </a:xfrm>
          <a:prstGeom prst="roundRect">
            <a:avLst/>
          </a:prstGeom>
          <a:solidFill>
            <a:srgbClr val="C769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Связи теории с практикой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288479" y="4544291"/>
            <a:ext cx="3321630" cy="1163781"/>
          </a:xfrm>
          <a:prstGeom prst="roundRect">
            <a:avLst/>
          </a:prstGeom>
          <a:solidFill>
            <a:srgbClr val="C769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Индивидуального подхода к детям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212281" y="2448210"/>
            <a:ext cx="3141519" cy="1237099"/>
          </a:xfrm>
          <a:prstGeom prst="roundRect">
            <a:avLst/>
          </a:prstGeom>
          <a:solidFill>
            <a:srgbClr val="C769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Сознательности и активности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416136" y="2448210"/>
            <a:ext cx="3328555" cy="1237099"/>
          </a:xfrm>
          <a:prstGeom prst="roundRect">
            <a:avLst/>
          </a:prstGeom>
          <a:solidFill>
            <a:srgbClr val="C769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Доступности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759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catherineasquithgallery.com/uploads/posts/2021-02/1613713356_90-p-klipart-foni-dlya-prezentatsii-9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Сроки и пути реализации программы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Облако 4"/>
          <p:cNvSpPr/>
          <p:nvPr/>
        </p:nvSpPr>
        <p:spPr>
          <a:xfrm>
            <a:off x="187036" y="1442064"/>
            <a:ext cx="4080164" cy="1814945"/>
          </a:xfrm>
          <a:prstGeom prst="cloud">
            <a:avLst/>
          </a:prstGeom>
          <a:solidFill>
            <a:srgbClr val="9BC2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Ознакомительный уровень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4592782" y="1629101"/>
            <a:ext cx="3103418" cy="1440872"/>
          </a:xfrm>
          <a:prstGeom prst="cloud">
            <a:avLst/>
          </a:prstGeom>
          <a:solidFill>
            <a:srgbClr val="9BC2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1 час в неделю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2971799" y="3318489"/>
            <a:ext cx="3304309" cy="1440872"/>
          </a:xfrm>
          <a:prstGeom prst="cloud">
            <a:avLst/>
          </a:prstGeom>
          <a:solidFill>
            <a:srgbClr val="9BC2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Продолжительность занятия – 40 минут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8" name="Облако 7"/>
          <p:cNvSpPr/>
          <p:nvPr/>
        </p:nvSpPr>
        <p:spPr>
          <a:xfrm>
            <a:off x="512618" y="4876585"/>
            <a:ext cx="3103418" cy="1440872"/>
          </a:xfrm>
          <a:prstGeom prst="cloud">
            <a:avLst/>
          </a:prstGeom>
          <a:solidFill>
            <a:srgbClr val="9BC2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Форма обучения - очная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9" name="Облако 8"/>
          <p:cNvSpPr/>
          <p:nvPr/>
        </p:nvSpPr>
        <p:spPr>
          <a:xfrm>
            <a:off x="6677890" y="4457123"/>
            <a:ext cx="3103418" cy="1440872"/>
          </a:xfrm>
          <a:prstGeom prst="cloud">
            <a:avLst/>
          </a:prstGeom>
          <a:solidFill>
            <a:srgbClr val="9BC2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С сентября по май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0" name="Облако 9"/>
          <p:cNvSpPr/>
          <p:nvPr/>
        </p:nvSpPr>
        <p:spPr>
          <a:xfrm>
            <a:off x="8534400" y="1690688"/>
            <a:ext cx="3103418" cy="1440872"/>
          </a:xfrm>
          <a:prstGeom prst="cloud">
            <a:avLst/>
          </a:prstGeom>
          <a:solidFill>
            <a:srgbClr val="9BC2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36 часов в год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394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1629</TotalTime>
  <Words>278</Words>
  <Application>Microsoft Office PowerPoint</Application>
  <PresentationFormat>Широкоэкранный</PresentationFormat>
  <Paragraphs>64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Monotype Corsiva</vt:lpstr>
      <vt:lpstr>Тема Office</vt:lpstr>
      <vt:lpstr>Муниципальное казённое учреждение  дополнительного образования  «Центр дополнительного образования детей п. Ола»</vt:lpstr>
      <vt:lpstr>Хорошие манеры откроют перед вами двери, которые не сможет открыть и самая высокая образованность.                                                                                 К. Томас</vt:lpstr>
      <vt:lpstr>Презентация PowerPoint</vt:lpstr>
      <vt:lpstr>Новизна программы – глубокое изучение этикетных норм, в том числе при общении с разными людьми и в разных ситуациях. </vt:lpstr>
      <vt:lpstr>Отличительные особенности программы заключаются в том, практическая часть программы направлена на активное использование приобретенных знаний  </vt:lpstr>
      <vt:lpstr>Цель программы «Школа этикета» – развитие нравственной, социально адаптированной личности, владеющей основами культуры поведения</vt:lpstr>
      <vt:lpstr>Задачи: </vt:lpstr>
      <vt:lpstr>Организация деятельности обучающихся основывается на следующих принципах:</vt:lpstr>
      <vt:lpstr>Сроки и пути реализации программы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казённое учреждение дополнительного образования «Центр дополнительного образования детей п. Ола»</dc:title>
  <dc:creator>User</dc:creator>
  <cp:lastModifiedBy>User</cp:lastModifiedBy>
  <cp:revision>34</cp:revision>
  <dcterms:created xsi:type="dcterms:W3CDTF">2021-09-23T03:46:20Z</dcterms:created>
  <dcterms:modified xsi:type="dcterms:W3CDTF">2021-09-28T04:38:28Z</dcterms:modified>
</cp:coreProperties>
</file>